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9" r:id="rId3"/>
    <p:sldId id="275" r:id="rId4"/>
    <p:sldId id="272" r:id="rId5"/>
    <p:sldId id="260" r:id="rId6"/>
    <p:sldId id="273" r:id="rId7"/>
    <p:sldId id="277" r:id="rId8"/>
    <p:sldId id="281" r:id="rId9"/>
    <p:sldId id="282" r:id="rId10"/>
    <p:sldId id="283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8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76A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44"/>
      </p:cViewPr>
      <p:guideLst>
        <p:guide orient="horz" pos="1643"/>
        <p:guide pos="29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A51D-4080-4BB4-AD44-5F30D51FDB3C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FEAC-2858-416F-A4F6-E1735B752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UNIX</a:t>
            </a:r>
            <a:r>
              <a:rPr kumimoji="1" lang="zh-TW" altLang="en-US" dirty="0"/>
              <a:t>用户协会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Rebel code</a:t>
            </a:r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传奇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05407-D81E-4A76-82E1-D63207EDE6B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22" y="782"/>
            <a:ext cx="9143756" cy="5141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000100" y="792856"/>
            <a:ext cx="7143800" cy="3791807"/>
            <a:chOff x="928662" y="721418"/>
            <a:chExt cx="7143800" cy="3791807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721418"/>
              <a:ext cx="7143800" cy="37918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课程概述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课程信息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成绩评定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教学安排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什么是操作系统?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为什么学习操作系统?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如何学习操作系统?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操作系统实例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操作系统的演变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工作集页置换算法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缺页率置换算法</a:t>
              </a:r>
            </a:p>
            <a:p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071552"/>
              <a:ext cx="151066" cy="148997"/>
            </a:xfrm>
            <a:prstGeom prst="rect">
              <a:avLst/>
            </a:prstGeom>
          </p:spPr>
        </p:pic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285866"/>
              <a:ext cx="151066" cy="148997"/>
            </a:xfrm>
            <a:prstGeom prst="rect">
              <a:avLst/>
            </a:prstGeom>
          </p:spPr>
        </p:pic>
      </p:grpSp>
      <p:pic>
        <p:nvPicPr>
          <p:cNvPr id="11" name="图片 10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6" y="0"/>
            <a:ext cx="9140974" cy="5141934"/>
          </a:xfrm>
          <a:prstGeom prst="rect">
            <a:avLst/>
          </a:prstGeom>
        </p:spPr>
      </p:pic>
      <p:pic>
        <p:nvPicPr>
          <p:cNvPr id="12" name="图片 11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192367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57192" y="1059582"/>
            <a:ext cx="785818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Bef>
                <a:spcPct val="40000"/>
              </a:spcBef>
              <a:buClr>
                <a:srgbClr val="FFFF66"/>
              </a:buClr>
            </a:pPr>
            <a:r>
              <a:rPr lang="zh-CN" altLang="en-US" sz="20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en-US" altLang="zh-CN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ucore </a:t>
            </a:r>
            <a:r>
              <a:rPr lang="x-none" altLang="en-US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 </a:t>
            </a:r>
            <a:r>
              <a:rPr lang="en-US" altLang="zh-CN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RISC-V CPU, etc.</a:t>
            </a:r>
            <a:endParaRPr lang="en-US" altLang="zh-CN" sz="2400" b="1" dirty="0" err="1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1851660"/>
            <a:ext cx="2799715" cy="1571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9905"/>
            <a:ext cx="2856865" cy="16764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68622" y="843558"/>
            <a:ext cx="7715304" cy="726522"/>
            <a:chOff x="928662" y="785800"/>
            <a:chExt cx="7715304" cy="726522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7622" y="1557938"/>
            <a:ext cx="7866370" cy="1440902"/>
            <a:chOff x="1277662" y="1500180"/>
            <a:chExt cx="7866370" cy="1440902"/>
          </a:xfrm>
        </p:grpSpPr>
        <p:sp>
          <p:nvSpPr>
            <p:cNvPr id="13" name="TextBox 12"/>
            <p:cNvSpPr txBox="1"/>
            <p:nvPr/>
          </p:nvSpPr>
          <p:spPr>
            <a:xfrm>
              <a:off x="1428728" y="150018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8" y="185737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8" y="221456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8" y="257175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68622" y="3070278"/>
            <a:ext cx="8244630" cy="1798092"/>
            <a:chOff x="899402" y="1491630"/>
            <a:chExt cx="8244630" cy="1798092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8" y="184882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8" y="220601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256320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8" y="2920390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1059582"/>
            <a:ext cx="2376488" cy="17970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3038227"/>
            <a:ext cx="2426271" cy="1800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211960" y="1274031"/>
            <a:ext cx="4506094" cy="26642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357554" y="214296"/>
            <a:ext cx="3357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操作系统的地位</a:t>
            </a:r>
          </a:p>
        </p:txBody>
      </p:sp>
      <p:pic>
        <p:nvPicPr>
          <p:cNvPr id="30" name="图片 29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347614"/>
            <a:ext cx="5182410" cy="23946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59632" y="1059582"/>
            <a:ext cx="4331145" cy="30299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3357554" y="214296"/>
            <a:ext cx="3662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操作系统软件的分类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11560" y="915566"/>
            <a:ext cx="8262298" cy="3273761"/>
            <a:chOff x="928662" y="928676"/>
            <a:chExt cx="8262298" cy="3273761"/>
          </a:xfrm>
        </p:grpSpPr>
        <p:grpSp>
          <p:nvGrpSpPr>
            <p:cNvPr id="17" name="组合 16"/>
            <p:cNvGrpSpPr/>
            <p:nvPr/>
          </p:nvGrpSpPr>
          <p:grpSpPr>
            <a:xfrm>
              <a:off x="928662" y="928676"/>
              <a:ext cx="8262298" cy="3273761"/>
              <a:chOff x="928662" y="928676"/>
              <a:chExt cx="8262298" cy="3273761"/>
            </a:xfrm>
          </p:grpSpPr>
          <p:grpSp>
            <p:nvGrpSpPr>
              <p:cNvPr id="2" name="组合 13"/>
              <p:cNvGrpSpPr/>
              <p:nvPr/>
            </p:nvGrpSpPr>
            <p:grpSpPr>
              <a:xfrm>
                <a:off x="928662" y="928676"/>
                <a:ext cx="8262298" cy="3273761"/>
                <a:chOff x="928662" y="928676"/>
                <a:chExt cx="8262298" cy="3273761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928662" y="92867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Shell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u="sng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命令行接口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75656" y="128586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通过键盘操纵。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475656" y="164305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方便用户进行命令输入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928662" y="2000246"/>
                  <a:ext cx="771530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GUI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图形用户接口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500166" y="2357436"/>
                  <a:ext cx="7500990" cy="1064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WIMP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（视窗（Window）、图标（Icon）、选单（Menu）、指标（Pointer））</a:t>
                  </a:r>
                  <a:endPara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39" name="图片 38" descr="小点1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49100" y="249419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1500166" y="3075806"/>
                  <a:ext cx="75009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1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直接操作和所见即所得 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  <p:pic>
              <p:nvPicPr>
                <p:cNvPr id="43" name="图片 42" descr="小点1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49100" y="3212561"/>
                  <a:ext cx="151066" cy="148997"/>
                </a:xfrm>
                <a:prstGeom prst="rect">
                  <a:avLst/>
                </a:prstGeom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928662" y="3432996"/>
                  <a:ext cx="771530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zh-CN" altLang="en-US" sz="1600" b="1" dirty="0">
                      <a:solidFill>
                        <a:srgbClr val="11576A"/>
                      </a:solidFill>
                      <a:latin typeface="张海山锐谐体2.0-授权联系：Samtype@QQ.com" pitchFamily="2" charset="-122"/>
                      <a:ea typeface="张海山锐谐体2.0-授权联系：Samtype@QQ.com" pitchFamily="2" charset="-122"/>
                    </a:rPr>
                    <a:t>■  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Kernel</a:t>
                  </a: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--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操作系统的内部 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indent="-342900">
                    <a:spcBef>
                      <a:spcPct val="20000"/>
                    </a:spcBef>
                    <a:buClr>
                      <a:srgbClr val="FFFF66"/>
                    </a:buClr>
                  </a:pPr>
                  <a:r>
                    <a:rPr lang="en-US" altLang="zh-CN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        </a:t>
                  </a:r>
                  <a:r>
                    <a:rPr lang="zh-CN" altLang="en-US" sz="2000" b="1" dirty="0">
                      <a:solidFill>
                        <a:srgbClr val="11576A"/>
                      </a:solidFill>
                      <a:latin typeface="微软雅黑" pitchFamily="34" charset="-122"/>
                      <a:ea typeface="微软雅黑" pitchFamily="34" charset="-122"/>
                    </a:rPr>
                    <a:t>执行各种资源管理等功能</a:t>
                  </a:r>
                  <a:endPara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endParaRPr>
                </a:p>
              </p:txBody>
            </p:sp>
          </p:grpSp>
          <p:pic>
            <p:nvPicPr>
              <p:cNvPr id="15" name="图片 14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1640" y="1419622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16" name="图片 15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1640" y="1774681"/>
                <a:ext cx="151066" cy="148997"/>
              </a:xfrm>
              <a:prstGeom prst="rect">
                <a:avLst/>
              </a:prstGeom>
            </p:spPr>
          </p:pic>
        </p:grp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955" y="3939902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843558"/>
            <a:ext cx="3932752" cy="3635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 descr="Android Logo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48064" y="1851670"/>
            <a:ext cx="1517382" cy="180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操作系统软件的组成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7744" y="214296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教学操作系统内核</a:t>
            </a:r>
          </a:p>
        </p:txBody>
      </p:sp>
      <p:pic>
        <p:nvPicPr>
          <p:cNvPr id="10" name="Picture 4" descr="176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27584" y="987574"/>
            <a:ext cx="5572414" cy="33843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43174" y="214296"/>
            <a:ext cx="4071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操作系统内核特征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348" y="773658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55434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8113" y="2786305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5926" y="3671239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131590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系统中同时存在多个运行的程序，需要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管理和调度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1268345"/>
            <a:ext cx="151066" cy="148997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33AAF8B9-855C-4BD9-A63F-FC65E4BB679F}"/>
              </a:ext>
            </a:extLst>
          </p:cNvPr>
          <p:cNvSpPr txBox="1"/>
          <p:nvPr/>
        </p:nvSpPr>
        <p:spPr>
          <a:xfrm>
            <a:off x="1214414" y="197784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“同时”访问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>
            <a:extLst>
              <a:ext uri="{FF2B5EF4-FFF2-40B4-BE49-F238E27FC236}">
                <a16:creationId xmlns:a16="http://schemas.microsoft.com/office/drawing/2014/main" id="{8B490F37-CE82-48FB-9E3A-CE7AF50B08A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114599"/>
            <a:ext cx="151066" cy="148997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E14DF689-7F0D-4B27-AF6B-0F5F872596A4}"/>
              </a:ext>
            </a:extLst>
          </p:cNvPr>
          <p:cNvSpPr txBox="1"/>
          <p:nvPr/>
        </p:nvSpPr>
        <p:spPr>
          <a:xfrm>
            <a:off x="1214414" y="2335034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互斥共享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5" name="图片 14" descr="小点1.png">
            <a:extLst>
              <a:ext uri="{FF2B5EF4-FFF2-40B4-BE49-F238E27FC236}">
                <a16:creationId xmlns:a16="http://schemas.microsoft.com/office/drawing/2014/main" id="{4318958A-BDDD-462F-8011-12FED5B92F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348" y="2471789"/>
            <a:ext cx="151066" cy="148997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54F1FFE3-7E3D-456E-B659-9A36AFD6A139}"/>
              </a:ext>
            </a:extLst>
          </p:cNvPr>
          <p:cNvSpPr txBox="1"/>
          <p:nvPr/>
        </p:nvSpPr>
        <p:spPr>
          <a:xfrm>
            <a:off x="1214414" y="321996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利用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多道程序设计技术，让每个用户都觉得有一个计算机专门为他服务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9" name="图片 18" descr="小点1.png">
            <a:extLst>
              <a:ext uri="{FF2B5EF4-FFF2-40B4-BE49-F238E27FC236}">
                <a16:creationId xmlns:a16="http://schemas.microsoft.com/office/drawing/2014/main" id="{97A731C7-181C-4EA8-8982-8CDD78A11B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603" y="3330136"/>
            <a:ext cx="143811" cy="14899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83568" y="771550"/>
            <a:ext cx="7858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Bef>
                <a:spcPct val="4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在真实系统上运行</a:t>
            </a:r>
            <a:r>
              <a:rPr lang="en-US" altLang="zh-CN" sz="20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320" y="1085820"/>
            <a:ext cx="8001056" cy="396240"/>
            <a:chOff x="969320" y="1085820"/>
            <a:chExt cx="8001056" cy="396240"/>
          </a:xfrm>
        </p:grpSpPr>
        <p:sp>
          <p:nvSpPr>
            <p:cNvPr id="121" name="TextBox 120"/>
            <p:cNvSpPr txBox="1"/>
            <p:nvPr/>
          </p:nvSpPr>
          <p:spPr>
            <a:xfrm>
              <a:off x="1112196" y="1085820"/>
              <a:ext cx="7858180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x-none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RISC-V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2" name="图片 1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320" y="1243098"/>
              <a:ext cx="151066" cy="14899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69320" y="1414492"/>
            <a:ext cx="8001056" cy="396240"/>
            <a:chOff x="969320" y="1414492"/>
            <a:chExt cx="8001056" cy="396240"/>
          </a:xfrm>
        </p:grpSpPr>
        <p:sp>
          <p:nvSpPr>
            <p:cNvPr id="123" name="TextBox 122"/>
            <p:cNvSpPr txBox="1"/>
            <p:nvPr/>
          </p:nvSpPr>
          <p:spPr>
            <a:xfrm>
              <a:off x="1112196" y="1414492"/>
              <a:ext cx="7858180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x-none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Others.</a:t>
              </a:r>
            </a:p>
          </p:txBody>
        </p:sp>
        <p:pic>
          <p:nvPicPr>
            <p:cNvPr id="124" name="图片 12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320" y="1571770"/>
              <a:ext cx="151066" cy="14899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683568" y="1800200"/>
            <a:ext cx="8074204" cy="693740"/>
            <a:chOff x="683568" y="1800200"/>
            <a:chExt cx="8074204" cy="693740"/>
          </a:xfrm>
        </p:grpSpPr>
        <p:sp>
          <p:nvSpPr>
            <p:cNvPr id="125" name="TextBox 124"/>
            <p:cNvSpPr txBox="1"/>
            <p:nvPr/>
          </p:nvSpPr>
          <p:spPr>
            <a:xfrm>
              <a:off x="683568" y="1800200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自选操作系统题目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99592" y="2157390"/>
              <a:ext cx="7858180" cy="33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lvl="1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 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http://os.cs.tsinghua.edu.cn/oscourse/OS201</a:t>
              </a:r>
              <a:r>
                <a:rPr lang="x-none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endParaRPr lang="zh-CN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4744"/>
            <a:ext cx="2643206" cy="17491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54744"/>
            <a:ext cx="3003550" cy="17303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图片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2608415"/>
            <a:ext cx="3065496" cy="204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91680" y="163564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主讲教师：</a:t>
                      </a:r>
                    </a:p>
                  </a:txBody>
                  <a:tcP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向勇、陈渝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助教：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dirty="0">
                          <a:solidFill>
                            <a:schemeClr val="bg1"/>
                          </a:solidFill>
                        </a:rPr>
                        <a:t>沈游人，施鹤远，李曈等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28662" y="928676"/>
            <a:ext cx="7715304" cy="2543250"/>
            <a:chOff x="928662" y="928676"/>
            <a:chExt cx="7715304" cy="2543250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21" name="图片 20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22" name="图片 21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43108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操作系统课是多门课程的综合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928662" y="928676"/>
            <a:ext cx="8215370" cy="3257630"/>
            <a:chOff x="928662" y="928676"/>
            <a:chExt cx="8215370" cy="3257630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综合课程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结合许多不同的课程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程序设计语言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数据结构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算法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8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计算机体系结构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材料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8" y="31003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操作系统概念和原理、源代码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技能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8" y="378619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操作系统的设计和实现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005607" y="2158512"/>
            <a:ext cx="7709693" cy="2357454"/>
            <a:chOff x="994466" y="2857502"/>
            <a:chExt cx="7709693" cy="2357454"/>
          </a:xfrm>
        </p:grpSpPr>
        <p:pic>
          <p:nvPicPr>
            <p:cNvPr id="10" name="Picture 7" descr="13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09950" y="2857502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3529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5720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algn="ctr"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学习操作系统的目的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28662" y="857238"/>
            <a:ext cx="8215370" cy="1498488"/>
            <a:chOff x="928662" y="928676"/>
            <a:chExt cx="8215370" cy="1498488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已有操作系统很好，我将来的工作不会写操作系统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8" y="1275036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Windows,Linux</a:t>
              </a:r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已有操作系统是否解决了所有的事?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2"/>
              <a:ext cx="7715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为什么我要学习它？</a:t>
              </a:r>
              <a:endPara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操作系统软件的地位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28662" y="1057150"/>
            <a:ext cx="8429684" cy="1871790"/>
            <a:chOff x="928662" y="928676"/>
            <a:chExt cx="8429684" cy="1871790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28676"/>
              <a:ext cx="7715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24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操作系统：计算机科学研究的基石之一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43042" y="15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计算机系统的基本组成部分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1722775"/>
              <a:ext cx="151066" cy="14899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643042" y="19861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由硬件的发展和应用需求所驱动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122885"/>
              <a:ext cx="151066" cy="148997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643042" y="24003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学术和工业的持续推进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93" name="图片 9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976" y="250859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28662" y="928676"/>
            <a:ext cx="8215370" cy="3549876"/>
            <a:chOff x="928662" y="928676"/>
            <a:chExt cx="8215370" cy="3549876"/>
          </a:xfrm>
        </p:grpSpPr>
        <p:sp>
          <p:nvSpPr>
            <p:cNvPr id="9" name="TextBox 8"/>
            <p:cNvSpPr txBox="1"/>
            <p:nvPr/>
          </p:nvSpPr>
          <p:spPr>
            <a:xfrm>
              <a:off x="928662" y="13429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计算机产业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8728" y="17715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旧时：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Xerox (PARC), IBM, DEC (SRC), Bell Labs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08285"/>
              <a:ext cx="151066" cy="1489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28728" y="217164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现代：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Microsoft, Google, Yahoo, IBM, HP, Sun, Intel,              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	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VMware, Amazon,  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08395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国内：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阿里巴巴、百度、华为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顶尖大学的计算机科学部门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2497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研究协会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367833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81508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8" y="407844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421519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操作系统研究的顶级会议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28662" y="928676"/>
            <a:ext cx="8215370" cy="3071834"/>
            <a:chOff x="928662" y="928676"/>
            <a:chExt cx="8215370" cy="3071834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SIGOPS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每两年（奇数：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1967-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ACM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操作系统原理研讨会（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SOSP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每两年（偶数：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1994-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36004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~20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3715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USENIX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操作系统设计和实现研讨会（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OSDI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8598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最具影响力的操作系统论文 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928662" y="957194"/>
            <a:ext cx="8215370" cy="2686126"/>
            <a:chOff x="928662" y="928676"/>
            <a:chExt cx="8215370" cy="2686126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论文必须发表在同行评议的文献中至少十年</a:t>
              </a: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到目前为止有三十多篇论文获奖</a:t>
              </a: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SIGOPS Hall-of-Fame Awards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28145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需要阅读和理解这些论文</a:t>
              </a: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http://www.sigops.org/award-hof.html</a:t>
              </a: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457392"/>
              <a:ext cx="77153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假如你想做操作系统研究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28662" y="814318"/>
            <a:ext cx="8215370" cy="3686258"/>
            <a:chOff x="928662" y="928676"/>
            <a:chExt cx="8215370" cy="3686258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Xp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有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4500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万行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操作系统很大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85763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系统必须比用户程序拥有更高的稳定性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94389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421482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操作系统是系统安全的基础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并发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导致有趣的编程挑战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操作系统管理并发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78606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时间依赖行为, 非法行为, 硬件故障</a:t>
              </a: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28940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288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代码管理原始硬件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14325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操作系统代码必须是高效的, 低耗CPU、内存、磁盘的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350044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出错，就意味着机器出错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28662" y="1000114"/>
            <a:ext cx="8215370" cy="2357454"/>
            <a:chOff x="928662" y="928676"/>
            <a:chExt cx="8215370" cy="235745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内核里不存在管程和哲学家问题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内核中的锁问题需要太多的背景知识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操作系统并不仅仅关于并发性和琐碎的调度算法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8662" y="288602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进程调度是个比较小话题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3143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并发性是一小部分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磁盘调度大多是不相干的 (SCSI 已经做了这些)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1454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928662" y="928676"/>
            <a:ext cx="8215370" cy="3471944"/>
            <a:chOff x="928662" y="928676"/>
            <a:chExt cx="8215370" cy="3471944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6859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时间与空间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性能与可预测性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操作系统是关于：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8" y="32146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如何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让中断、异常、上下文切换真正有效? 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8" y="36148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TLB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是如何工作的？这对页表又意味着什么？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5155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8" y="40005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如果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你不展示任何汇编代码，那么你就不是教操作系统的!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3726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权衡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公平与性能（哪种设计能工作？为什么？）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71600" y="1131332"/>
          <a:ext cx="7776864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6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Wiki: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FF00"/>
                          </a:solidFill>
                        </a:rPr>
                        <a:t>http://os.cs.tsinghua.edu.cn/oscourse/OS20</a:t>
                      </a:r>
                      <a:r>
                        <a:rPr lang="x-none" altLang="en-US" dirty="0">
                          <a:solidFill>
                            <a:srgbClr val="FFFF00"/>
                          </a:solidFill>
                        </a:rPr>
                        <a:t>17spring</a:t>
                      </a:r>
                      <a:r>
                        <a:rPr lang="zh-CN" altLang="en-US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学堂在线：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FF00"/>
                          </a:solidFill>
                        </a:rPr>
                        <a:t>http://www.xuetangx.com/courses/course-v1:TsinghuaX+30240243X_2015_T2+2015_T2/about</a:t>
                      </a:r>
                      <a:r>
                        <a:rPr lang="zh-CN" altLang="en-US" b="1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Piazza</a:t>
                      </a:r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讨论区：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FF00"/>
                          </a:solidFill>
                        </a:rPr>
                        <a:t>https://piazza.com/tsinghua.edu.cn/spring2015/30240243x/home</a:t>
                      </a:r>
                      <a:r>
                        <a:rPr lang="zh-CN" altLang="en-US" b="1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练习和实验：</a:t>
                      </a:r>
                    </a:p>
                  </a:txBody>
                  <a:tcP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b="1" dirty="0">
                          <a:solidFill>
                            <a:srgbClr val="FFFF00"/>
                          </a:solidFill>
                        </a:rPr>
                        <a:t>http://github.com/chyyuu/ os_course_exercises ucore_os_lab ucore_os_doc os_course_info simple_os_book</a:t>
                      </a:r>
                    </a:p>
                    <a:p>
                      <a:endParaRPr lang="x-none" altLang="zh-CN" b="1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x-none" altLang="zh-CN" b="1" dirty="0">
                          <a:solidFill>
                            <a:srgbClr val="FFFF00"/>
                          </a:solidFill>
                        </a:rPr>
                        <a:t>http://crl.ptopenlab.com:8811/</a:t>
                      </a:r>
                    </a:p>
                  </a:txBody>
                  <a:tcPr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28662" y="928676"/>
            <a:ext cx="7715304" cy="2880674"/>
            <a:chOff x="928662" y="928676"/>
            <a:chExt cx="7715304" cy="2880674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684"/>
              <a:ext cx="7715304" cy="122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1147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不闻不若闻之，闻之不若见之，见之不若知之，知之不若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行之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；学至于行之而止矣。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荀子《儒效篇》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3286130"/>
              <a:ext cx="7715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“困难，最好的和</a:t>
              </a:r>
              <a:r>
                <a:rPr lang="zh-CN" altLang="en-US" sz="2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最有趣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的三年级课程！”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" y="2500630"/>
            <a:ext cx="1180465" cy="161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30" y="2571750"/>
            <a:ext cx="1113155" cy="15671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" y="1059815"/>
            <a:ext cx="1435735" cy="14293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2714612" y="214296"/>
            <a:ext cx="3929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43530" y="1204595"/>
            <a:ext cx="6259195" cy="2834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  for (i=1; i&lt;=13; i++) {</a:t>
            </a:r>
          </a:p>
          <a:p>
            <a:r>
              <a:rPr lang="zh-CN" altLang="en-US" sz="2000"/>
              <a:t>    1. 预习，完成第i周课前视频学习(optional)</a:t>
            </a:r>
          </a:p>
          <a:p>
            <a:r>
              <a:rPr lang="zh-CN" altLang="en-US" sz="2000"/>
              <a:t>    2. 完成第i周基本练习(optional)</a:t>
            </a:r>
          </a:p>
          <a:p>
            <a:r>
              <a:rPr lang="zh-CN" altLang="en-US" sz="2000"/>
              <a:t>    3. 上课听讲，提问/被提问</a:t>
            </a:r>
          </a:p>
          <a:p>
            <a:r>
              <a:rPr lang="zh-CN" altLang="en-US" sz="2000"/>
              <a:t>    4. 在deadline前，按序完成ucore_lab实验</a:t>
            </a:r>
          </a:p>
          <a:p>
            <a:r>
              <a:rPr lang="zh-CN" altLang="en-US" sz="2000"/>
              <a:t>    5. 复习</a:t>
            </a:r>
            <a:r>
              <a:rPr lang="x-none" altLang="zh-CN" sz="2000"/>
              <a:t>/</a:t>
            </a:r>
            <a:r>
              <a:rPr lang="zh-CN" altLang="en-US" sz="2000"/>
              <a:t>做课后练习，if (碰到问题)　到piazza提问;</a:t>
            </a:r>
          </a:p>
          <a:p>
            <a:r>
              <a:rPr lang="zh-CN" altLang="en-US" sz="2000"/>
              <a:t>    6. if (i==7) 参加期中考试;</a:t>
            </a:r>
          </a:p>
          <a:p>
            <a:r>
              <a:rPr lang="zh-CN" altLang="en-US" sz="2000"/>
              <a:t>    7. if (i==13) 参加期末考试;</a:t>
            </a:r>
          </a:p>
          <a:p>
            <a:r>
              <a:rPr lang="zh-CN" altLang="en-US" sz="2000"/>
              <a:t>   }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28662" y="928676"/>
            <a:ext cx="7715304" cy="2543250"/>
            <a:chOff x="928662" y="928676"/>
            <a:chExt cx="7715304" cy="2543250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3172384" y="3551385"/>
            <a:ext cx="187220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BSD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799691" y="2783527"/>
            <a:ext cx="5544616" cy="665978"/>
            <a:chOff x="827584" y="1071552"/>
            <a:chExt cx="7903632" cy="949325"/>
          </a:xfrm>
        </p:grpSpPr>
        <p:pic>
          <p:nvPicPr>
            <p:cNvPr id="25" name="Picture 6" descr="29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2981" y="1146164"/>
              <a:ext cx="1089025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7" descr="30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1131590"/>
              <a:ext cx="960438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1" descr="34123560875914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71931" y="1149339"/>
              <a:ext cx="1087438" cy="87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3512356087591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57869" y="1071552"/>
              <a:ext cx="973137" cy="90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3" descr="36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54892" y="1082663"/>
              <a:ext cx="1076324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69"/>
          <p:cNvGrpSpPr/>
          <p:nvPr/>
        </p:nvGrpSpPr>
        <p:grpSpPr>
          <a:xfrm>
            <a:off x="1753113" y="3957431"/>
            <a:ext cx="5688632" cy="778387"/>
            <a:chOff x="71406" y="3625839"/>
            <a:chExt cx="9072626" cy="1241425"/>
          </a:xfrm>
        </p:grpSpPr>
        <p:pic>
          <p:nvPicPr>
            <p:cNvPr id="23" name="Picture 4" descr="27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31981" y="3905239"/>
              <a:ext cx="1449388" cy="839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 descr="28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1406" y="3905239"/>
              <a:ext cx="1406525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4" descr="37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271931" y="3781414"/>
              <a:ext cx="11017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7" descr="http://www.ad518.com/upfile/2012/02/2012-02-19-162216-p0cb3f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43570" y="3856027"/>
              <a:ext cx="7762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1" descr="http://www.fwan.cn/data/attachment/portal/201209/19/090940h2l0i2vm6zvot96m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337457" y="4071948"/>
              <a:ext cx="18065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 descr="http://www.leiphone.com/wp-content/uploads/2012/07/Jobs1-292x300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10333" y="3625839"/>
              <a:ext cx="119062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43" y="759050"/>
            <a:ext cx="3033713" cy="1970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23264E-7 L -5.55556E-7 -0.11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2283 L 0.10243 -0.2835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1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-0.03364 L 0.11042 0.2267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android version name history Android 4.1新版操作系统以及历代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211710"/>
            <a:ext cx="3043259" cy="250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Android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859782"/>
            <a:ext cx="565314" cy="42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3"/>
          <p:cNvGrpSpPr/>
          <p:nvPr/>
        </p:nvGrpSpPr>
        <p:grpSpPr bwMode="auto">
          <a:xfrm>
            <a:off x="3275856" y="3003798"/>
            <a:ext cx="1575056" cy="1198298"/>
            <a:chOff x="0" y="0"/>
            <a:chExt cx="998" cy="745"/>
          </a:xfrm>
        </p:grpSpPr>
        <p:pic>
          <p:nvPicPr>
            <p:cNvPr id="21" name="等腰三角形 1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98" cy="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 rot="-3768918">
              <a:off x="439" y="80"/>
              <a:ext cx="343" cy="4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626512" y="1113103"/>
            <a:ext cx="2088232" cy="3493357"/>
            <a:chOff x="1142976" y="2355726"/>
            <a:chExt cx="1571636" cy="2629155"/>
          </a:xfrm>
        </p:grpSpPr>
        <p:pic>
          <p:nvPicPr>
            <p:cNvPr id="24" name="Picture 28" descr="http://pic1a.nipic.com/2008-12-09/200812941912588_2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55726"/>
              <a:ext cx="886168" cy="104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8"/>
            <p:cNvSpPr>
              <a:spLocks noChangeArrowheads="1"/>
            </p:cNvSpPr>
            <p:nvPr/>
          </p:nvSpPr>
          <p:spPr bwMode="auto">
            <a:xfrm>
              <a:off x="1300163" y="3426960"/>
              <a:ext cx="1414449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endParaRPr lang="en-US" altLang="zh-CN" sz="1800" b="1" dirty="0"/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76" y="3786196"/>
              <a:ext cx="1214446" cy="119868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8" name="TextBox 37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3347864" y="1274555"/>
            <a:ext cx="5697556" cy="513835"/>
            <a:chOff x="242596" y="901279"/>
            <a:chExt cx="8041596" cy="725232"/>
          </a:xfrm>
        </p:grpSpPr>
        <p:pic>
          <p:nvPicPr>
            <p:cNvPr id="11" name="Picture 4" descr="15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39952" y="901279"/>
              <a:ext cx="562259" cy="6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 descr="16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87624" y="987574"/>
              <a:ext cx="621336" cy="6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 descr="17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04048" y="901279"/>
              <a:ext cx="726250" cy="725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0" descr="21123560875914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87824" y="1072729"/>
              <a:ext cx="837276" cy="525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231235608759140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25852" y="915566"/>
              <a:ext cx="682452" cy="635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3" descr="241235608759140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2596" y="966367"/>
              <a:ext cx="634578" cy="64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" descr="25123560875914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051720" y="901279"/>
              <a:ext cx="736436" cy="71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15566"/>
              <a:ext cx="759864" cy="6355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9" descr="201235608759140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868144" y="915566"/>
              <a:ext cx="672266" cy="65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89108E-6 L -0.18507 0.17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0" y="8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8214E-7 L 0.18455 -0.2039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-0.09719 L 0.17379 -0.0132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071802" y="214296"/>
            <a:ext cx="3857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19872" y="3234415"/>
            <a:ext cx="4653710" cy="16364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28992" y="953408"/>
            <a:ext cx="4643470" cy="20421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7" descr="28393798413787783956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3357568"/>
            <a:ext cx="1000132" cy="13523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928662" y="2143122"/>
            <a:ext cx="264320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微软从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DEC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聘请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Dave Cutler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 NT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主要设计师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28662" y="214296"/>
            <a:ext cx="7715304" cy="3257630"/>
            <a:chOff x="928662" y="214296"/>
            <a:chExt cx="7715304" cy="3257630"/>
          </a:xfrm>
        </p:grpSpPr>
        <p:sp>
          <p:nvSpPr>
            <p:cNvPr id="7" name="TextBox 6"/>
            <p:cNvSpPr txBox="1"/>
            <p:nvPr/>
          </p:nvSpPr>
          <p:spPr>
            <a:xfrm>
              <a:off x="3714744" y="214296"/>
              <a:ext cx="2143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对象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03648" y="2283718"/>
            <a:ext cx="2067154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786050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操作系统为什么改变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28662" y="785800"/>
            <a:ext cx="7715304" cy="1114490"/>
            <a:chOff x="928662" y="785800"/>
            <a:chExt cx="7715304" cy="1114490"/>
          </a:xfrm>
        </p:grpSpPr>
        <p:sp>
          <p:nvSpPr>
            <p:cNvPr id="40" name="TextBox 39"/>
            <p:cNvSpPr txBox="1"/>
            <p:nvPr/>
          </p:nvSpPr>
          <p:spPr>
            <a:xfrm>
              <a:off x="928662" y="114299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原则：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设计随着各种相关技术的改变而做出一定的改变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15001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在过去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二十年底层技术有极大的改变 !!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8662" y="78580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主要功能：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硬件抽象和协调管理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43042" y="1857370"/>
            <a:ext cx="7358114" cy="400110"/>
            <a:chOff x="1643042" y="1857370"/>
            <a:chExt cx="7358114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794108" y="185737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从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1981到 2012计算机系统的对比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42" y="1994125"/>
              <a:ext cx="151066" cy="148997"/>
            </a:xfrm>
            <a:prstGeom prst="rect">
              <a:avLst/>
            </a:prstGeom>
          </p:spPr>
        </p:pic>
      </p:grpSp>
      <p:pic>
        <p:nvPicPr>
          <p:cNvPr id="12" name="对象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52125" y="2283718"/>
            <a:ext cx="1871001" cy="25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对象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00031" y="2283718"/>
            <a:ext cx="1386006" cy="25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28662" y="214296"/>
            <a:ext cx="7858180" cy="2922464"/>
            <a:chOff x="928662" y="214296"/>
            <a:chExt cx="7858180" cy="2922464"/>
          </a:xfrm>
        </p:grpSpPr>
        <p:sp>
          <p:nvSpPr>
            <p:cNvPr id="17" name="TextBox 16"/>
            <p:cNvSpPr txBox="1"/>
            <p:nvPr/>
          </p:nvSpPr>
          <p:spPr>
            <a:xfrm>
              <a:off x="278605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批处理系统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166508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多道程序系统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个人计算机：每个用户一个系统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273665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分布式计算：每个用户多个系统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  <a:t>39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28662" y="214296"/>
            <a:ext cx="7715304" cy="4786346"/>
            <a:chOff x="928662" y="214296"/>
            <a:chExt cx="7715304" cy="4786346"/>
          </a:xfrm>
        </p:grpSpPr>
        <p:sp>
          <p:nvSpPr>
            <p:cNvPr id="82" name="TextBox 81"/>
            <p:cNvSpPr txBox="1"/>
            <p:nvPr/>
          </p:nvSpPr>
          <p:spPr>
            <a:xfrm>
              <a:off x="2643174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单用户系统（</a:t>
              </a:r>
              <a:r>
                <a:rPr lang="en-US" altLang="zh-CN" sz="300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5-</a:t>
              </a:r>
              <a:r>
                <a:rPr lang="en-US" altLang="zh-CN" sz="300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8572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装载器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通用子程序库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67" name="Picture 7" descr="69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796962" y="1779005"/>
              <a:ext cx="5007286" cy="11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 descr="71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4678" y="3052284"/>
              <a:ext cx="2617828" cy="194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问题：昂贵组件的低利用率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grpSp>
        <p:nvGrpSpPr>
          <p:cNvPr id="2" name="组合 11"/>
          <p:cNvGrpSpPr/>
          <p:nvPr/>
        </p:nvGrpSpPr>
        <p:grpSpPr>
          <a:xfrm>
            <a:off x="785786" y="1563711"/>
            <a:ext cx="7473630" cy="1080047"/>
            <a:chOff x="785786" y="1563711"/>
            <a:chExt cx="7473630" cy="1080047"/>
          </a:xfrm>
        </p:grpSpPr>
        <p:sp>
          <p:nvSpPr>
            <p:cNvPr id="11" name="TextBox 10"/>
            <p:cNvSpPr txBox="1"/>
            <p:nvPr/>
          </p:nvSpPr>
          <p:spPr>
            <a:xfrm>
              <a:off x="1142976" y="1563711"/>
              <a:ext cx="6858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计算机结构原理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(Intel 80386+)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5786" y="157161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85786" y="19288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5786" y="2273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616" y="224364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数据结构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5616" y="1923678"/>
              <a:ext cx="714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与汇编程序设计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批处理（</a:t>
            </a:r>
            <a:r>
              <a:rPr lang="en-US" altLang="zh-CN" sz="30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8662" y="78580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顺序执行与批处理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1" name="Picture 7" descr="72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5887" y="2912138"/>
            <a:ext cx="6018361" cy="13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5" descr="81123560875914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00092" y="1362211"/>
            <a:ext cx="5989429" cy="13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28662" y="771550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保持多个工作在内存中并且在各工作间复用</a:t>
            </a:r>
            <a:r>
              <a: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32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30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80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图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603" y="1262496"/>
            <a:ext cx="7151165" cy="3533184"/>
          </a:xfrm>
          <a:prstGeom prst="rect">
            <a:avLst/>
          </a:prstGeom>
        </p:spPr>
      </p:pic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519" y="1267655"/>
            <a:ext cx="7151165" cy="353318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28662" y="214296"/>
            <a:ext cx="7715304" cy="4698303"/>
            <a:chOff x="928662" y="214296"/>
            <a:chExt cx="7715304" cy="4698303"/>
          </a:xfrm>
        </p:grpSpPr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定时中断用于工作对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的复用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3174" y="214296"/>
              <a:ext cx="60007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分时（</a:t>
              </a:r>
              <a:r>
                <a:rPr lang="en-US" altLang="zh-CN" sz="320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70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图片3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500180"/>
              <a:ext cx="6715172" cy="34124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714612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个人电脑操作系统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28662" y="928676"/>
            <a:ext cx="8215370" cy="1928826"/>
            <a:chOff x="928662" y="928676"/>
            <a:chExt cx="8215370" cy="1928826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8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单用户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8" y="16715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利用率已不再是关注点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0832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个人电脑系统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8728" y="20716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重点是用户界面和多媒体功能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28728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很多老的服务和功能不存在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928662" y="2828984"/>
            <a:ext cx="8215370" cy="1543118"/>
            <a:chOff x="928662" y="2828984"/>
            <a:chExt cx="8215370" cy="1543118"/>
          </a:xfrm>
        </p:grpSpPr>
        <p:sp>
          <p:nvSpPr>
            <p:cNvPr id="24" name="TextBox 23"/>
            <p:cNvSpPr txBox="1"/>
            <p:nvPr/>
          </p:nvSpPr>
          <p:spPr>
            <a:xfrm>
              <a:off x="1428728" y="318617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最初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操作系统作为一个简单的服务提供者 (简单库)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22929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8" y="357188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现在：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支持协调和沟通的多应用系统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08637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28662" y="282898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8728" y="39719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越来越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多的安全问题 (如，电子商务、医疗记录)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08747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28662" y="214296"/>
            <a:ext cx="8215370" cy="3429024"/>
            <a:chOff x="928662" y="214296"/>
            <a:chExt cx="8215370" cy="3429024"/>
          </a:xfrm>
        </p:grpSpPr>
        <p:sp>
          <p:nvSpPr>
            <p:cNvPr id="118" name="TextBox 117"/>
            <p:cNvSpPr txBox="1"/>
            <p:nvPr/>
          </p:nvSpPr>
          <p:spPr>
            <a:xfrm>
              <a:off x="928662" y="132878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网络支持成为一个重要的功能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8" y="21002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跨多系统的数据共享和协调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3695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71449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通常支持分布式服务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8" y="285750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松、紧耦合系统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94257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5739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可能使用多个处理器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24321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高可用性与可靠性的要求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9478" y="214296"/>
            <a:ext cx="8854554" cy="4071966"/>
            <a:chOff x="289478" y="214296"/>
            <a:chExt cx="8854554" cy="4071966"/>
          </a:xfrm>
        </p:grpSpPr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pic>
          <p:nvPicPr>
            <p:cNvPr id="14" name="图片 13" descr="图片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78" y="1102260"/>
              <a:ext cx="8617329" cy="318400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5735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操作系统演变中的计算机系统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8040" y="2357436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FF66"/>
              </a:buClr>
            </a:pPr>
            <a:r>
              <a:rPr lang="en-US" altLang="zh-CN" sz="16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iOS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/Android,…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3528" y="3714758"/>
            <a:ext cx="5000660" cy="1214446"/>
            <a:chOff x="642910" y="3714758"/>
            <a:chExt cx="5000660" cy="1214446"/>
          </a:xfrm>
        </p:grpSpPr>
        <p:pic>
          <p:nvPicPr>
            <p:cNvPr id="8" name="Picture 4" descr="mainframe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4000510"/>
              <a:ext cx="893739" cy="85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42910" y="3714758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AIX/HP-UX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4480" y="4590650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主机型计算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(Mainframe computing)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3528" y="3000378"/>
            <a:ext cx="7000924" cy="1500199"/>
            <a:chOff x="642910" y="3000378"/>
            <a:chExt cx="7000924" cy="1500199"/>
          </a:xfrm>
        </p:grpSpPr>
        <p:pic>
          <p:nvPicPr>
            <p:cNvPr id="9" name="Picture 5" descr="comput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32" y="3286131"/>
              <a:ext cx="1431064" cy="121444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642910" y="3000378"/>
              <a:ext cx="307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Windows/Linux/BSD,…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1099" y="4105404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个人机计算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(Personal computing)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4744" y="3705672"/>
              <a:ext cx="392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网络计算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(Internet computing)</a:t>
              </a:r>
            </a:p>
          </p:txBody>
        </p:sp>
        <p:pic>
          <p:nvPicPr>
            <p:cNvPr id="19" name="图片 18" descr="1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306" y="3163792"/>
              <a:ext cx="1188341" cy="592402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endCxn id="10" idx="2"/>
          </p:cNvCxnSpPr>
          <p:nvPr/>
        </p:nvCxnSpPr>
        <p:spPr>
          <a:xfrm rot="5400000" flipH="1" flipV="1">
            <a:off x="2969394" y="1719244"/>
            <a:ext cx="714380" cy="39290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038040" y="2714626"/>
            <a:ext cx="428628" cy="2857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</p:cNvCxnSpPr>
          <p:nvPr/>
        </p:nvCxnSpPr>
        <p:spPr>
          <a:xfrm rot="5400000" flipH="1" flipV="1">
            <a:off x="1127205" y="3232552"/>
            <a:ext cx="357190" cy="607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2915816" y="915566"/>
            <a:ext cx="5286412" cy="2071702"/>
            <a:chOff x="2915816" y="915566"/>
            <a:chExt cx="5286412" cy="2071702"/>
          </a:xfrm>
        </p:grpSpPr>
        <p:grpSp>
          <p:nvGrpSpPr>
            <p:cNvPr id="25" name="组合 24"/>
            <p:cNvGrpSpPr/>
            <p:nvPr/>
          </p:nvGrpSpPr>
          <p:grpSpPr>
            <a:xfrm>
              <a:off x="2915816" y="915566"/>
              <a:ext cx="5286412" cy="2071702"/>
              <a:chOff x="3143240" y="928676"/>
              <a:chExt cx="5286412" cy="2071702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857752" y="928676"/>
                <a:ext cx="2357454" cy="1107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143240" y="1233064"/>
                <a:ext cx="1214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Future OS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786314" y="2070893"/>
                <a:ext cx="3643338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普适计算</a:t>
                </a:r>
                <a:r>
                  <a:rPr lang="en-US" altLang="zh-CN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(Pervasive computing)</a:t>
                </a: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，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移动计算，云计算，大数据处理，许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多联网设备为许多人提供个性化的服务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</p:grpSp>
        <p:pic>
          <p:nvPicPr>
            <p:cNvPr id="6" name="图片 5" descr="14-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094" y="1131590"/>
              <a:ext cx="500066" cy="78581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28662" y="214296"/>
            <a:ext cx="7715304" cy="3257630"/>
            <a:chOff x="928662" y="214296"/>
            <a:chExt cx="7715304" cy="3257630"/>
          </a:xfrm>
        </p:grpSpPr>
        <p:sp>
          <p:nvSpPr>
            <p:cNvPr id="7" name="TextBox 6"/>
            <p:cNvSpPr txBox="1"/>
            <p:nvPr/>
          </p:nvSpPr>
          <p:spPr>
            <a:xfrm>
              <a:off x="3714744" y="214296"/>
              <a:ext cx="2143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" y="1566"/>
            <a:ext cx="9140974" cy="5141934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84" y="1928808"/>
            <a:ext cx="4591364" cy="121444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2910" y="214296"/>
            <a:ext cx="8215338" cy="4557202"/>
            <a:chOff x="642910" y="214296"/>
            <a:chExt cx="8215338" cy="4557202"/>
          </a:xfrm>
        </p:grpSpPr>
        <p:sp>
          <p:nvSpPr>
            <p:cNvPr id="39" name="TextBox 38"/>
            <p:cNvSpPr txBox="1"/>
            <p:nvPr/>
          </p:nvSpPr>
          <p:spPr>
            <a:xfrm>
              <a:off x="3643306" y="214296"/>
              <a:ext cx="47863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简单结构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910" y="785800"/>
              <a:ext cx="8215338" cy="74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MS-DOS – 在最小的空间，设计用于提供大部分功能 (1981~1994)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22604" y="1142990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没有拆分为模块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279745"/>
              <a:ext cx="151066" cy="148997"/>
            </a:xfrm>
            <a:prstGeom prst="rect">
              <a:avLst/>
            </a:prstGeom>
          </p:spPr>
        </p:pic>
        <p:pic>
          <p:nvPicPr>
            <p:cNvPr id="11" name="Picture 7" descr="1721235608759140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21687" y="2214560"/>
              <a:ext cx="3100715" cy="2543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1741235608759140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972469" y="2139702"/>
              <a:ext cx="2740826" cy="263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222604" y="1528698"/>
              <a:ext cx="74213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虽然 MS-DOS 在接口和功能水平没有很好地分离，主要用汇编编写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665453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39552" y="214296"/>
            <a:ext cx="8215338" cy="4068369"/>
            <a:chOff x="928662" y="214296"/>
            <a:chExt cx="8215338" cy="4068369"/>
          </a:xfrm>
        </p:grpSpPr>
        <p:sp>
          <p:nvSpPr>
            <p:cNvPr id="17" name="TextBox 16"/>
            <p:cNvSpPr txBox="1"/>
            <p:nvPr/>
          </p:nvSpPr>
          <p:spPr>
            <a:xfrm>
              <a:off x="3643306" y="214296"/>
              <a:ext cx="3714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分层结构</a:t>
              </a:r>
            </a:p>
          </p:txBody>
        </p:sp>
        <p:pic>
          <p:nvPicPr>
            <p:cNvPr id="12" name="Picture 7" descr="175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105126" y="987574"/>
              <a:ext cx="3295091" cy="3295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28662" y="928676"/>
              <a:ext cx="8215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操作系统分为多层 (levels)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08356" y="1285866"/>
              <a:ext cx="7207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每层建立在低层之上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422621"/>
              <a:ext cx="151066" cy="1489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8356" y="167157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最底层(layer 0), 是硬件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808329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508356" y="2071684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最高层(layer N) 是用户界面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2208439"/>
              <a:ext cx="151066" cy="1489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8662" y="2457392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每一层仅使用更低一层的功能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（操作）和服务。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1520" y="1314222"/>
            <a:ext cx="8496944" cy="2299032"/>
            <a:chOff x="686575" y="1314222"/>
            <a:chExt cx="8277195" cy="2299032"/>
          </a:xfrm>
        </p:grpSpPr>
        <p:sp>
          <p:nvSpPr>
            <p:cNvPr id="7" name="TextBox 6"/>
            <p:cNvSpPr txBox="1"/>
            <p:nvPr/>
          </p:nvSpPr>
          <p:spPr>
            <a:xfrm>
              <a:off x="1105591" y="1314222"/>
              <a:ext cx="785817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Abraham 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Silberschatz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, Peter Baer Galvin,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Greg Gagne, Operating system concepts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(9th Edition), John Wiley &amp; Sons, 2012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86575" y="2643758"/>
              <a:ext cx="7715304" cy="969496"/>
              <a:chOff x="312483" y="3072386"/>
              <a:chExt cx="8001024" cy="96949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12483" y="3072386"/>
                <a:ext cx="8001024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操作系统概念（第七版）；</a:t>
                </a:r>
                <a:r>
                  <a:rPr lang="en-US" altLang="zh-CN" sz="20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Silberschatz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、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Galvin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和</a:t>
                </a: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Gagne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著、郑扣根译；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  <a:p>
                <a:pPr marL="857250" lvl="2" indent="-342900">
                  <a:lnSpc>
                    <a:spcPct val="95000"/>
                  </a:lnSpc>
                  <a:spcBef>
                    <a:spcPct val="0"/>
                  </a:spcBef>
                  <a:buClr>
                    <a:srgbClr val="000099"/>
                  </a:buClr>
                  <a:defRPr/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高等教育出版社，</a:t>
                </a:r>
                <a:r>
                  <a:rPr lang="en-US" altLang="zh-CN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2010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年；</a:t>
                </a:r>
                <a:endPara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endParaRPr>
              </a:p>
            </p:txBody>
          </p:sp>
          <p:pic>
            <p:nvPicPr>
              <p:cNvPr id="10" name="图片 9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456" y="3216402"/>
                <a:ext cx="151066" cy="148997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826866" y="1314222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4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987574"/>
            <a:ext cx="2017712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6370603" y="10255266"/>
            <a:ext cx="2119313" cy="5095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400"/>
              <a:t>50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14348" y="142858"/>
            <a:ext cx="8072494" cy="4911757"/>
            <a:chOff x="928662" y="214296"/>
            <a:chExt cx="8072494" cy="4911757"/>
          </a:xfrm>
        </p:grpSpPr>
        <p:sp>
          <p:nvSpPr>
            <p:cNvPr id="82" name="TextBox 81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操作系统与</a:t>
              </a:r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语言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928676"/>
              <a:ext cx="8072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1972由 Kenneth Thompson和Dennis Ritchie在贝尔实验室设计.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8662" y="1357304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设计用于 UNIX 操作系统的编码例程.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01977" y="2143122"/>
              <a:ext cx="3143398" cy="2573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787663" y="4714890"/>
              <a:ext cx="4570419" cy="4111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01599" tIns="50799" rIns="101599" bIns="50799"/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K. Thompson and D. Ritchie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1743012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“高级”系统编程语言创建可移植操作系统的概念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43174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3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</a:p>
        </p:txBody>
      </p:sp>
      <p:pic>
        <p:nvPicPr>
          <p:cNvPr id="66" name="图片 65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391" y="915566"/>
            <a:ext cx="5995211" cy="3641159"/>
          </a:xfrm>
          <a:prstGeom prst="rect">
            <a:avLst/>
          </a:prstGeom>
        </p:spPr>
      </p:pic>
      <p:pic>
        <p:nvPicPr>
          <p:cNvPr id="4" name="图片 3" descr="图片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915566"/>
            <a:ext cx="6000793" cy="364115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995686"/>
            <a:ext cx="3756545" cy="2720535"/>
          </a:xfrm>
          <a:prstGeom prst="rect">
            <a:avLst/>
          </a:prstGeom>
        </p:spPr>
      </p:pic>
      <p:pic>
        <p:nvPicPr>
          <p:cNvPr id="13" name="图片 12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2139702"/>
            <a:ext cx="3756545" cy="27130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57422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微内核结构（</a:t>
            </a:r>
            <a:r>
              <a:rPr lang="en-US" altLang="zh-CN" sz="3200" b="1" dirty="0">
                <a:solidFill>
                  <a:srgbClr val="11576A"/>
                </a:solidFill>
                <a:latin typeface="Arial" panose="02080604020202020204" charset="0"/>
                <a:ea typeface="微软雅黑" pitchFamily="34" charset="-122"/>
                <a:sym typeface="Lucida Sans" pitchFamily="34" charset="0"/>
              </a:rPr>
              <a:t>Microkernel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84355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200748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FFFF66"/>
              </a:buClr>
            </a:pPr>
            <a:r>
              <a:rPr lang="zh-CN" altLang="en-US" sz="16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67544" y="1557938"/>
            <a:ext cx="7715304" cy="757300"/>
            <a:chOff x="467544" y="1557938"/>
            <a:chExt cx="7715304" cy="757300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579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91512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" name="图片 9" descr="图片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2001" y="2836538"/>
            <a:ext cx="1493891" cy="1206808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3143969" y="2404490"/>
            <a:ext cx="2016224" cy="2160240"/>
            <a:chOff x="2771800" y="2355726"/>
            <a:chExt cx="2016224" cy="2160240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3287985" y="2548506"/>
            <a:ext cx="1872208" cy="1584176"/>
            <a:chOff x="2915816" y="2499742"/>
            <a:chExt cx="1872208" cy="1584176"/>
          </a:xfrm>
        </p:grpSpPr>
        <p:cxnSp>
          <p:nvCxnSpPr>
            <p:cNvPr id="40" name="直接箭头连接符 39"/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00298" y="214296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外核结构（</a:t>
            </a:r>
            <a:r>
              <a:rPr lang="en-US" altLang="zh-CN" sz="3200" b="1" dirty="0" err="1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Exokernel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7" descr="197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627784" y="2355726"/>
            <a:ext cx="4147270" cy="262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755576" y="771550"/>
            <a:ext cx="7715304" cy="1500198"/>
            <a:chOff x="755576" y="771550"/>
            <a:chExt cx="7715304" cy="1500198"/>
          </a:xfrm>
        </p:grpSpPr>
        <p:sp>
          <p:nvSpPr>
            <p:cNvPr id="19" name="TextBox 18"/>
            <p:cNvSpPr txBox="1"/>
            <p:nvPr/>
          </p:nvSpPr>
          <p:spPr>
            <a:xfrm>
              <a:off x="755576" y="771550"/>
              <a:ext cx="77153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让内核分配机器的物理资源给多个应用程序, 并让每个程序决定如何处理这些资源.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485930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程序能链接到操作系统库(libOS) 实现了操作系统抽象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871638"/>
              <a:ext cx="7715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保护与控制分离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472" y="214296"/>
            <a:ext cx="7929618" cy="4786346"/>
            <a:chOff x="571472" y="214296"/>
            <a:chExt cx="7929618" cy="4786346"/>
          </a:xfrm>
        </p:grpSpPr>
        <p:sp>
          <p:nvSpPr>
            <p:cNvPr id="19" name="TextBox 18"/>
            <p:cNvSpPr txBox="1"/>
            <p:nvPr/>
          </p:nvSpPr>
          <p:spPr>
            <a:xfrm>
              <a:off x="571472" y="4292756"/>
              <a:ext cx="6858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虚拟机管理器将单独的机器接口转换成很多的虚拟机，每个虚拟机都是一个原始计算机系统的有效副本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并能完成所有的处理器指令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8" y="214296"/>
              <a:ext cx="6000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VMM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虚拟机管理器)</a:t>
              </a:r>
              <a:endPara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图片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987574"/>
              <a:ext cx="6357982" cy="30829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9"/>
          <p:cNvSpPr txBox="1"/>
          <p:nvPr/>
        </p:nvSpPr>
        <p:spPr>
          <a:xfrm>
            <a:off x="2571736" y="214296"/>
            <a:ext cx="6000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VMM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虚拟机管理器)</a:t>
            </a:r>
            <a:endParaRPr lang="zh-CN" altLang="en-US" sz="3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 descr="图片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2977" y="1237823"/>
            <a:ext cx="3459378" cy="3278143"/>
          </a:xfrm>
          <a:prstGeom prst="rect">
            <a:avLst/>
          </a:prstGeom>
        </p:spPr>
      </p:pic>
      <p:pic>
        <p:nvPicPr>
          <p:cNvPr id="23" name="图片 22" descr="图片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156132"/>
            <a:ext cx="3065914" cy="344152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28662" y="214296"/>
            <a:ext cx="8215338" cy="3929090"/>
            <a:chOff x="928662" y="214296"/>
            <a:chExt cx="8215338" cy="3929090"/>
          </a:xfrm>
        </p:grpSpPr>
        <p:sp>
          <p:nvSpPr>
            <p:cNvPr id="17" name="TextBox 16"/>
            <p:cNvSpPr txBox="1"/>
            <p:nvPr/>
          </p:nvSpPr>
          <p:spPr>
            <a:xfrm>
              <a:off x="3857620" y="214296"/>
              <a:ext cx="3214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小结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8662" y="928676"/>
              <a:ext cx="82153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操作系统很有趣，可以管理和控制整个计算机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!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但…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356" y="1907771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Bug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、性能异常、功能缺失，有很多的挑战和机遇。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044526"/>
              <a:ext cx="151066" cy="1489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8662" y="1565970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它是不完备的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8356" y="2649682"/>
              <a:ext cx="742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有许多概念、原理和代码需要了解。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786437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8662" y="2307881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它是庞大的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8356" y="3435500"/>
              <a:ext cx="7421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... 至少靠你自己的恒心和投入，完全可以在一个学期理解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的原理和</a:t>
              </a:r>
              <a:r>
                <a:rPr lang="en-US" altLang="zh-CN" sz="20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ucore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OS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的实现。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3572255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3093699"/>
              <a:ext cx="82153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我们能做到！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248285" y="1410330"/>
            <a:ext cx="8356163" cy="2058908"/>
            <a:chOff x="718224" y="2633896"/>
            <a:chExt cx="8140056" cy="2058908"/>
          </a:xfrm>
        </p:grpSpPr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953" y="3862343"/>
              <a:ext cx="145672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42976" y="2643188"/>
              <a:ext cx="771530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William Stallings, Operating 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Systems-Internals and Design Principles</a:t>
              </a:r>
            </a:p>
            <a:p>
              <a:pPr lvl="1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(8th Edition), Prentice Hall, 2011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224" y="3723308"/>
              <a:ext cx="78581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精髓与设计原理（第七版）；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William Stallings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著，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857250" lvl="2" indent="-342900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陈向群、陈渝译；电子工业出版社，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2012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年；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662" y="2633896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pic>
        <p:nvPicPr>
          <p:cNvPr id="13" name="图片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131590"/>
            <a:ext cx="2138363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成绩评定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55624" y="901045"/>
            <a:ext cx="7316838" cy="781685"/>
            <a:chOff x="755624" y="901045"/>
            <a:chExt cx="7316838" cy="781685"/>
          </a:xfrm>
        </p:grpSpPr>
        <p:sp>
          <p:nvSpPr>
            <p:cNvPr id="83" name="TextBox 82"/>
            <p:cNvSpPr txBox="1"/>
            <p:nvPr/>
          </p:nvSpPr>
          <p:spPr>
            <a:xfrm>
              <a:off x="928662" y="901045"/>
              <a:ext cx="7143800" cy="78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实验：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20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独立完成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个教学实验，并提交实验报告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1425955"/>
              <a:ext cx="151066" cy="148997"/>
            </a:xfrm>
            <a:prstGeom prst="rect">
              <a:avLst/>
            </a:prstGeom>
          </p:spPr>
        </p:pic>
        <p:sp>
          <p:nvSpPr>
            <p:cNvPr id="96" name="矩形 95"/>
            <p:cNvSpPr/>
            <p:nvPr/>
          </p:nvSpPr>
          <p:spPr>
            <a:xfrm>
              <a:off x="755624" y="91491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5624" y="1707867"/>
            <a:ext cx="7459192" cy="1526560"/>
            <a:chOff x="857224" y="3138522"/>
            <a:chExt cx="7459192" cy="1526560"/>
          </a:xfrm>
        </p:grpSpPr>
        <p:pic>
          <p:nvPicPr>
            <p:cNvPr id="88" name="图片 8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640533"/>
              <a:ext cx="151066" cy="148997"/>
            </a:xfrm>
            <a:prstGeom prst="rect">
              <a:avLst/>
            </a:prstGeom>
          </p:spPr>
        </p:pic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4354913"/>
              <a:ext cx="151066" cy="148997"/>
            </a:xfrm>
            <a:prstGeom prst="rect">
              <a:avLst/>
            </a:prstGeom>
          </p:spPr>
        </p:pic>
        <p:pic>
          <p:nvPicPr>
            <p:cNvPr id="91" name="图片 9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997723"/>
              <a:ext cx="151066" cy="148997"/>
            </a:xfrm>
            <a:prstGeom prst="rect">
              <a:avLst/>
            </a:prstGeom>
          </p:spPr>
        </p:pic>
        <p:sp>
          <p:nvSpPr>
            <p:cNvPr id="97" name="矩形 96"/>
            <p:cNvSpPr/>
            <p:nvPr/>
          </p:nvSpPr>
          <p:spPr>
            <a:xfrm>
              <a:off x="857224" y="313852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616" y="3151877"/>
              <a:ext cx="7143800" cy="1513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考试或课程设计：</a:t>
              </a:r>
              <a:r>
                <a:rPr lang="x-none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80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期中考试：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3</a:t>
              </a:r>
              <a:r>
                <a:rPr lang="x-none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期末考试：</a:t>
              </a:r>
              <a:r>
                <a:rPr lang="x-none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342900" lvl="1" indent="-342900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       有余力和兴趣的同学，可用课程设计替代考试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3260" y="4587875"/>
            <a:ext cx="785558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http://os.cs.tsinghua.edu.cn/oscourse/OS2017spring/log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460" y="3507740"/>
            <a:ext cx="8751570" cy="1025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-342900" algn="l">
              <a:spcBef>
                <a:spcPct val="20000"/>
              </a:spcBef>
            </a:pPr>
            <a:r>
              <a:rPr lang="x-none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总成绩加权方法：上述各项成绩的总和会做一次调整，基本原则是，各分数段保持一定的比例，可能的参考比例为A+/A/A-占25%、B+/B/B-占45%、C+/C/C-占20%和D+/D/F占10%。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86182" y="214296"/>
            <a:ext cx="192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教学内容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100" y="1007792"/>
            <a:ext cx="7143800" cy="3207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操作系统结构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中断及系统调用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内存管理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进程及线程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处理机调度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同步互斥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文件系统</a:t>
            </a: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I/O子系统</a:t>
            </a:r>
          </a:p>
          <a:p>
            <a:endParaRPr lang="zh-CN" altLang="en-US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714744" y="214296"/>
            <a:ext cx="2143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练习与实验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928662" y="814318"/>
            <a:ext cx="8286808" cy="828738"/>
            <a:chOff x="928662" y="814318"/>
            <a:chExt cx="8286808" cy="828738"/>
          </a:xfrm>
        </p:grpSpPr>
        <p:sp>
          <p:nvSpPr>
            <p:cNvPr id="24" name="TextBox 23"/>
            <p:cNvSpPr txBox="1"/>
            <p:nvPr/>
          </p:nvSpPr>
          <p:spPr>
            <a:xfrm>
              <a:off x="928662" y="814318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操作系统练习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7290" y="1242946"/>
              <a:ext cx="7858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8925" indent="-288925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课堂练习</a:t>
              </a:r>
              <a:endParaRPr lang="zh-CN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357304"/>
              <a:ext cx="151066" cy="148997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928662" y="1714494"/>
            <a:ext cx="11072890" cy="2257498"/>
            <a:chOff x="928662" y="1714494"/>
            <a:chExt cx="11072890" cy="2257498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218604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实验5: 用户进程管理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2000" y="254323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实验6: CPU调度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2000" y="2900422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同步与互斥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2000" y="3229094"/>
              <a:ext cx="7429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2" indent="-342900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实验</a:t>
              </a:r>
              <a:r>
                <a:rPr lang="en-US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文件系统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28662" y="1714494"/>
              <a:ext cx="8215338" cy="2257498"/>
              <a:chOff x="928662" y="1714494"/>
              <a:chExt cx="8215338" cy="225749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928662" y="1714494"/>
                <a:ext cx="82153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 </a:t>
                </a: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操作系统实验</a:t>
                </a:r>
                <a:endParaRPr lang="zh-CN" altLang="zh-CN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57290" y="250031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实验1: 系统启动及中断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57290" y="214312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实验0: 实验环境准备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57290" y="285750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实验2: 物理内存管理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57290" y="321469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实验3: 虚拟内存管理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7290" y="3571882"/>
                <a:ext cx="7429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Lucida Sans" pitchFamily="34" charset="0"/>
                  </a:rPr>
                  <a:t>实验4: 内核线程管理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  <p:pic>
            <p:nvPicPr>
              <p:cNvPr id="29" name="图片 28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2574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0" name="图片 29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61467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1" name="图片 30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297186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2" name="图片 31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332905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3" name="图片 32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4414" y="368624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4" name="图片 33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230040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5" name="图片 34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265759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6" name="图片 35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3014780"/>
                <a:ext cx="151066" cy="148997"/>
              </a:xfrm>
              <a:prstGeom prst="rect">
                <a:avLst/>
              </a:prstGeom>
            </p:spPr>
          </p:pic>
          <p:pic>
            <p:nvPicPr>
              <p:cNvPr id="37" name="图片 36" descr="小点1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24" y="3371970"/>
                <a:ext cx="151066" cy="14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2212</Words>
  <Application>Microsoft Office PowerPoint</Application>
  <PresentationFormat>全屏显示(16:9)</PresentationFormat>
  <Paragraphs>358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微软雅黑</vt:lpstr>
      <vt:lpstr>张海山锐谐体2.0-授权联系：Samtype@QQ.com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15172452372@163.com</cp:lastModifiedBy>
  <cp:revision>141</cp:revision>
  <dcterms:created xsi:type="dcterms:W3CDTF">2017-02-23T15:04:11Z</dcterms:created>
  <dcterms:modified xsi:type="dcterms:W3CDTF">2019-10-13T01:35:11Z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